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11"/>
  </p:notesMasterIdLst>
  <p:handoutMasterIdLst>
    <p:handoutMasterId r:id="rId12"/>
  </p:handoutMasterIdLst>
  <p:sldIdLst>
    <p:sldId id="2076138457" r:id="rId2"/>
    <p:sldId id="2076138522" r:id="rId3"/>
    <p:sldId id="2076138514" r:id="rId4"/>
    <p:sldId id="2076138523" r:id="rId5"/>
    <p:sldId id="2076138524" r:id="rId6"/>
    <p:sldId id="2076138525" r:id="rId7"/>
    <p:sldId id="2076138526" r:id="rId8"/>
    <p:sldId id="2076138520" r:id="rId9"/>
    <p:sldId id="2076138521" r:id="rId1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80F"/>
    <a:srgbClr val="000000"/>
    <a:srgbClr val="B6F2F2"/>
    <a:srgbClr val="FFFFFF"/>
    <a:srgbClr val="50E6FF"/>
    <a:srgbClr val="2F2F2F"/>
    <a:srgbClr val="666666"/>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6242" autoAdjust="0"/>
  </p:normalViewPr>
  <p:slideViewPr>
    <p:cSldViewPr snapToGrid="0">
      <p:cViewPr varScale="1">
        <p:scale>
          <a:sx n="86" d="100"/>
          <a:sy n="86" d="100"/>
        </p:scale>
        <p:origin x="30" y="72"/>
      </p:cViewPr>
      <p:guideLst>
        <p:guide orient="horz" pos="640"/>
        <p:guide pos="3840"/>
      </p:guideLst>
    </p:cSldViewPr>
  </p:slideViewPr>
  <p:outlineViewPr>
    <p:cViewPr>
      <p:scale>
        <a:sx n="33" d="100"/>
        <a:sy n="33" d="100"/>
      </p:scale>
      <p:origin x="0" y="-26628"/>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11/10/2021 4:12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11/10/2021 4:11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726632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66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35084474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4" r:id="rId115"/>
    <p:sldLayoutId id="2147485405" r:id="rId116"/>
    <p:sldLayoutId id="2147485406" r:id="rId117"/>
    <p:sldLayoutId id="2147485408"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ki/File:Ordi-portable-milouf-img_0999.jpg" TargetMode="External"/><Relationship Id="rId2" Type="http://schemas.openxmlformats.org/officeDocument/2006/relationships/image" Target="../media/image23.jpg"/><Relationship Id="rId1" Type="http://schemas.openxmlformats.org/officeDocument/2006/relationships/slideLayout" Target="../slideLayouts/slideLayout42.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49.xml"/><Relationship Id="rId6" Type="http://schemas.openxmlformats.org/officeDocument/2006/relationships/hyperlink" Target="https://creativecommons.org/licenses/by/3.0/" TargetMode="External"/><Relationship Id="rId5" Type="http://schemas.openxmlformats.org/officeDocument/2006/relationships/image" Target="../media/image25.jpeg"/><Relationship Id="rId4" Type="http://schemas.openxmlformats.org/officeDocument/2006/relationships/hyperlink" Target="https://protectme.blog/apps/protect-me-from-dangerous-mobile-app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6.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hyperlink" Target="https://dot.net/" TargetMode="External"/><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588963"/>
            <a:ext cx="4158362" cy="2535236"/>
          </a:xfrm>
        </p:spPr>
        <p:txBody>
          <a:bodyPr wrap="square" anchor="b">
            <a:normAutofit/>
          </a:bodyPr>
          <a:lstStyle/>
          <a:p>
            <a:pPr>
              <a:lnSpc>
                <a:spcPct val="90000"/>
              </a:lnSpc>
            </a:pPr>
            <a:r>
              <a:rPr lang="en-US" noProof="0" dirty="0"/>
              <a:t>Mobile and Desktop Applications with C</a:t>
            </a:r>
            <a:r>
              <a:rPr lang="en-US" baseline="30000" noProof="0" dirty="0"/>
              <a:t>♯</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0"/>
          </p:nvPr>
        </p:nvSpPr>
        <p:spPr>
          <a:xfrm>
            <a:off x="584200" y="3535540"/>
            <a:ext cx="4162425" cy="2733497"/>
          </a:xfrm>
        </p:spPr>
        <p:txBody>
          <a:bodyPr wrap="square">
            <a:normAutofit/>
          </a:bodyPr>
          <a:lstStyle/>
          <a:p>
            <a:r>
              <a:rPr lang="en-US" noProof="0" dirty="0"/>
              <a:t>Rasmus Lystrøm</a:t>
            </a:r>
          </a:p>
          <a:p>
            <a:r>
              <a:rPr lang="en-US" noProof="0" dirty="0"/>
              <a:t>Associate Professor</a:t>
            </a:r>
          </a:p>
          <a:p>
            <a:r>
              <a:rPr lang="en-US" noProof="0" dirty="0"/>
              <a:t>ITU</a:t>
            </a:r>
          </a:p>
        </p:txBody>
      </p:sp>
      <p:pic>
        <p:nvPicPr>
          <p:cNvPr id="8" name="Picture Placeholder 7" descr="A computer on a table&#10;&#10;Description automatically generated with low confidence">
            <a:extLst>
              <a:ext uri="{FF2B5EF4-FFF2-40B4-BE49-F238E27FC236}">
                <a16:creationId xmlns:a16="http://schemas.microsoft.com/office/drawing/2014/main" id="{CAEE708F-A9D5-43BA-8A21-32E26CD5F83B}"/>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t="65" b="65"/>
          <a:stretch>
            <a:fillRect/>
          </a:stretch>
        </p:blipFill>
        <p:spPr/>
      </p:pic>
      <p:sp>
        <p:nvSpPr>
          <p:cNvPr id="9" name="TextBox 8">
            <a:extLst>
              <a:ext uri="{FF2B5EF4-FFF2-40B4-BE49-F238E27FC236}">
                <a16:creationId xmlns:a16="http://schemas.microsoft.com/office/drawing/2014/main" id="{6E4BA39E-1BD5-4ED0-A334-4FE1DD87B2B3}"/>
              </a:ext>
            </a:extLst>
          </p:cNvPr>
          <p:cNvSpPr txBox="1"/>
          <p:nvPr/>
        </p:nvSpPr>
        <p:spPr>
          <a:xfrm>
            <a:off x="5334000" y="6858000"/>
            <a:ext cx="6858000" cy="138499"/>
          </a:xfrm>
          <a:prstGeom prst="rect">
            <a:avLst/>
          </a:prstGeom>
          <a:noFill/>
        </p:spPr>
        <p:txBody>
          <a:bodyPr wrap="square" lIns="0" tIns="0" rIns="0" bIns="0" rtlCol="0">
            <a:spAutoFit/>
          </a:bodyPr>
          <a:lstStyle/>
          <a:p>
            <a:r>
              <a:rPr lang="en-US" sz="900">
                <a:hlinkClick r:id="rId3" tooltip="https://commons.wikimedia.org/wiki/File:Ordi-portable-milouf-img_0999.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1118584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E1B751-443C-4DA8-8525-7B390F0EAEB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16"/>
                    </a14:imgEffect>
                  </a14:imgLayer>
                </a14:imgProps>
              </a:ext>
              <a:ext uri="{837473B0-CC2E-450A-ABE3-18F120FF3D39}">
                <a1611:picAttrSrcUrl xmlns:a1611="http://schemas.microsoft.com/office/drawing/2016/11/main" r:id="rId4"/>
              </a:ext>
            </a:extLst>
          </a:blip>
          <a:srcRect b="21137"/>
          <a:stretch/>
        </p:blipFill>
        <p:spPr>
          <a:xfrm>
            <a:off x="-109298" y="-1"/>
            <a:ext cx="12305846" cy="6858001"/>
          </a:xfrm>
          <a:prstGeom prst="rect">
            <a:avLst/>
          </a:prstGeom>
        </p:spPr>
      </p:pic>
      <p:pic>
        <p:nvPicPr>
          <p:cNvPr id="1032" name="Picture 8" descr="Profilfoto af Ali Reza Farahnak">
            <a:extLst>
              <a:ext uri="{FF2B5EF4-FFF2-40B4-BE49-F238E27FC236}">
                <a16:creationId xmlns:a16="http://schemas.microsoft.com/office/drawing/2014/main" id="{E47F64C3-D7E7-42C4-865B-40688170E7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976" y="3135084"/>
            <a:ext cx="3303037" cy="330303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62884D6-E241-485E-A537-A56B51EB939A}"/>
              </a:ext>
            </a:extLst>
          </p:cNvPr>
          <p:cNvSpPr txBox="1"/>
          <p:nvPr/>
        </p:nvSpPr>
        <p:spPr>
          <a:xfrm>
            <a:off x="4019939" y="3801717"/>
            <a:ext cx="7707085" cy="1969770"/>
          </a:xfrm>
          <a:prstGeom prst="rect">
            <a:avLst/>
          </a:prstGeom>
          <a:noFill/>
        </p:spPr>
        <p:txBody>
          <a:bodyPr wrap="square" lIns="0" tIns="0" rIns="0" bIns="0" rtlCol="0">
            <a:spAutoFit/>
          </a:bodyPr>
          <a:lstStyle/>
          <a:p>
            <a:pPr algn="l"/>
            <a:r>
              <a:rPr lang="en-US" sz="3200" i="0" dirty="0">
                <a:solidFill>
                  <a:srgbClr val="FFFFFF"/>
                </a:solidFill>
                <a:effectLst/>
              </a:rPr>
              <a:t>Guest Lecture</a:t>
            </a:r>
          </a:p>
          <a:p>
            <a:pPr algn="l"/>
            <a:r>
              <a:rPr lang="en-US" sz="3200" i="0" dirty="0">
                <a:solidFill>
                  <a:srgbClr val="FFFFFF"/>
                </a:solidFill>
                <a:effectLst/>
              </a:rPr>
              <a:t>Ali Reza Farahnak</a:t>
            </a:r>
          </a:p>
          <a:p>
            <a:pPr algn="l"/>
            <a:r>
              <a:rPr lang="en-US" sz="3200" i="0" dirty="0">
                <a:solidFill>
                  <a:srgbClr val="FFFFFF"/>
                </a:solidFill>
                <a:effectLst/>
              </a:rPr>
              <a:t>Global Senior Customer Engineer</a:t>
            </a:r>
          </a:p>
          <a:p>
            <a:pPr algn="l"/>
            <a:r>
              <a:rPr lang="en-US" sz="3200" dirty="0">
                <a:solidFill>
                  <a:srgbClr val="FFFFFF"/>
                </a:solidFill>
              </a:rPr>
              <a:t>Mobile Application Development with C</a:t>
            </a:r>
            <a:r>
              <a:rPr lang="en-US" sz="3200" baseline="30000" dirty="0">
                <a:solidFill>
                  <a:srgbClr val="FFFFFF"/>
                </a:solidFill>
              </a:rPr>
              <a:t>♯</a:t>
            </a:r>
          </a:p>
        </p:txBody>
      </p:sp>
      <p:sp>
        <p:nvSpPr>
          <p:cNvPr id="10" name="TextBox 9">
            <a:extLst>
              <a:ext uri="{FF2B5EF4-FFF2-40B4-BE49-F238E27FC236}">
                <a16:creationId xmlns:a16="http://schemas.microsoft.com/office/drawing/2014/main" id="{BDF7F618-058F-4ADA-9B51-214C9EF15D71}"/>
              </a:ext>
            </a:extLst>
          </p:cNvPr>
          <p:cNvSpPr txBox="1"/>
          <p:nvPr/>
        </p:nvSpPr>
        <p:spPr>
          <a:xfrm>
            <a:off x="1243641" y="6858000"/>
            <a:ext cx="9704717" cy="138499"/>
          </a:xfrm>
          <a:prstGeom prst="rect">
            <a:avLst/>
          </a:prstGeom>
          <a:noFill/>
        </p:spPr>
        <p:txBody>
          <a:bodyPr wrap="square" lIns="0" tIns="0" rIns="0" bIns="0" rtlCol="0">
            <a:spAutoFit/>
          </a:bodyPr>
          <a:lstStyle/>
          <a:p>
            <a:r>
              <a:rPr lang="en-US" sz="900" dirty="0">
                <a:hlinkClick r:id="rId4" tooltip="https://protectme.blog/apps/protect-me-from-dangerous-mobile-apps/"/>
              </a:rPr>
              <a:t>This Photo</a:t>
            </a:r>
            <a:r>
              <a:rPr lang="en-US" sz="900" dirty="0"/>
              <a:t> by Unknown Author is licensed under </a:t>
            </a:r>
            <a:r>
              <a:rPr lang="en-US" sz="900" dirty="0">
                <a:hlinkClick r:id="rId6" tooltip="https://creativecommons.org/licenses/by/3.0/"/>
              </a:rPr>
              <a:t>CC BY</a:t>
            </a:r>
            <a:endParaRPr lang="en-US" sz="900" dirty="0"/>
          </a:p>
        </p:txBody>
      </p:sp>
    </p:spTree>
    <p:extLst>
      <p:ext uri="{BB962C8B-B14F-4D97-AF65-F5344CB8AC3E}">
        <p14:creationId xmlns:p14="http://schemas.microsoft.com/office/powerpoint/2010/main" val="17673372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1176" b="33785"/>
          <a:stretch/>
        </p:blipFill>
        <p:spPr>
          <a:xfrm>
            <a:off x="0" y="-106832"/>
            <a:ext cx="12191999" cy="6964832"/>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noProof="0" dirty="0"/>
              <a:t>Agenda</a:t>
            </a:r>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5411486" cy="4049712"/>
          </a:xfrm>
        </p:spPr>
        <p:txBody>
          <a:bodyPr wrap="square">
            <a:normAutofit/>
          </a:bodyPr>
          <a:lstStyle/>
          <a:p>
            <a:r>
              <a:rPr lang="en-US" dirty="0"/>
              <a:t>Mobile and Desktop Applications (by Ali)</a:t>
            </a:r>
          </a:p>
          <a:p>
            <a:pPr marL="342900" indent="-342900">
              <a:buFont typeface="Arial" panose="020B0604020202020204" pitchFamily="34" charset="0"/>
              <a:buChar char="•"/>
            </a:pPr>
            <a:r>
              <a:rPr lang="en-US" dirty="0"/>
              <a:t>MVVM Architectural Pattern</a:t>
            </a:r>
          </a:p>
          <a:p>
            <a:pPr marL="342900" indent="-342900">
              <a:buFont typeface="Arial" panose="020B0604020202020204" pitchFamily="34" charset="0"/>
              <a:buChar char="•"/>
            </a:pPr>
            <a:r>
              <a:rPr lang="en-US" dirty="0" err="1"/>
              <a:t>Xamarin.Forms</a:t>
            </a:r>
            <a:endParaRPr lang="en-US" dirty="0"/>
          </a:p>
          <a:p>
            <a:pPr marL="342900" indent="-342900">
              <a:buFont typeface="Arial" panose="020B0604020202020204" pitchFamily="34" charset="0"/>
              <a:buChar char="•"/>
            </a:pPr>
            <a:r>
              <a:rPr lang="en-US" dirty="0"/>
              <a:t>.NET Multi-platform App UI (MAUI)</a:t>
            </a:r>
          </a:p>
          <a:p>
            <a:r>
              <a:rPr lang="en-US" noProof="0" dirty="0"/>
              <a:t>Upgrading .NET applications</a:t>
            </a:r>
          </a:p>
          <a:p>
            <a:r>
              <a:rPr lang="en-US" dirty="0" err="1"/>
              <a:t>Blazor</a:t>
            </a:r>
            <a:r>
              <a:rPr lang="en-US" dirty="0"/>
              <a:t> follow-up</a:t>
            </a:r>
          </a:p>
          <a:p>
            <a:r>
              <a:rPr lang="en-US" dirty="0"/>
              <a:t>Windows Applications</a:t>
            </a:r>
          </a:p>
          <a:p>
            <a:pPr marL="342900" indent="-342900">
              <a:buFont typeface="Arial" panose="020B0604020202020204" pitchFamily="34" charset="0"/>
              <a:buChar char="•"/>
            </a:pPr>
            <a:r>
              <a:rPr lang="en-US" dirty="0"/>
              <a:t>Windows Forms (WinForms)</a:t>
            </a:r>
          </a:p>
          <a:p>
            <a:pPr marL="342900" indent="-342900">
              <a:buFont typeface="Arial" panose="020B0604020202020204" pitchFamily="34" charset="0"/>
              <a:buChar char="•"/>
            </a:pPr>
            <a:r>
              <a:rPr lang="en-US" dirty="0"/>
              <a:t>Windows Presentation Foundation (WPF)</a:t>
            </a:r>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810A32-2A1F-44BE-A3D0-408F051A6FCF}"/>
              </a:ext>
            </a:extLst>
          </p:cNvPr>
          <p:cNvSpPr>
            <a:spLocks noGrp="1"/>
          </p:cNvSpPr>
          <p:nvPr>
            <p:ph type="title"/>
          </p:nvPr>
        </p:nvSpPr>
        <p:spPr/>
        <p:txBody>
          <a:bodyPr/>
          <a:lstStyle/>
          <a:p>
            <a:r>
              <a:rPr lang="en-US" dirty="0"/>
              <a:t>Upgrading .NET Applications</a:t>
            </a:r>
          </a:p>
        </p:txBody>
      </p:sp>
    </p:spTree>
    <p:extLst>
      <p:ext uri="{BB962C8B-B14F-4D97-AF65-F5344CB8AC3E}">
        <p14:creationId xmlns:p14="http://schemas.microsoft.com/office/powerpoint/2010/main" val="421479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487626-21D3-455A-9662-0A24B930283C}"/>
              </a:ext>
            </a:extLst>
          </p:cNvPr>
          <p:cNvSpPr>
            <a:spLocks noGrp="1"/>
          </p:cNvSpPr>
          <p:nvPr>
            <p:ph type="title"/>
          </p:nvPr>
        </p:nvSpPr>
        <p:spPr/>
        <p:txBody>
          <a:bodyPr/>
          <a:lstStyle/>
          <a:p>
            <a:r>
              <a:rPr lang="en-US" dirty="0"/>
              <a:t>The Tools</a:t>
            </a:r>
          </a:p>
        </p:txBody>
      </p:sp>
      <p:sp>
        <p:nvSpPr>
          <p:cNvPr id="7" name="Text Placeholder 6">
            <a:extLst>
              <a:ext uri="{FF2B5EF4-FFF2-40B4-BE49-F238E27FC236}">
                <a16:creationId xmlns:a16="http://schemas.microsoft.com/office/drawing/2014/main" id="{5D391C28-E136-4AD2-B848-6DB1F1C09584}"/>
              </a:ext>
            </a:extLst>
          </p:cNvPr>
          <p:cNvSpPr>
            <a:spLocks noGrp="1"/>
          </p:cNvSpPr>
          <p:nvPr>
            <p:ph type="body" sz="quarter" idx="10"/>
          </p:nvPr>
        </p:nvSpPr>
        <p:spPr>
          <a:xfrm>
            <a:off x="588263" y="1436688"/>
            <a:ext cx="11018520" cy="4050340"/>
          </a:xfrm>
        </p:spPr>
        <p:txBody>
          <a:bodyPr/>
          <a:lstStyle/>
          <a:p>
            <a:r>
              <a:rPr lang="en-US" dirty="0">
                <a:latin typeface="Cascadia Code" panose="020B0609020000020004" pitchFamily="49" charset="0"/>
                <a:cs typeface="Cascadia Code" panose="020B0609020000020004" pitchFamily="49" charset="0"/>
              </a:rPr>
              <a:t>dotnet tool install --global upgrade-assistant</a:t>
            </a: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dotnet tool install --global try-convert</a:t>
            </a: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upgrade-assistant analyze &lt;</a:t>
            </a:r>
            <a:r>
              <a:rPr lang="en-US" dirty="0" err="1">
                <a:latin typeface="Cascadia Code" panose="020B0609020000020004" pitchFamily="49" charset="0"/>
                <a:cs typeface="Cascadia Code" panose="020B0609020000020004" pitchFamily="49" charset="0"/>
              </a:rPr>
              <a:t>csproj</a:t>
            </a:r>
            <a:r>
              <a:rPr lang="en-US" dirty="0">
                <a:latin typeface="Cascadia Code" panose="020B0609020000020004" pitchFamily="49" charset="0"/>
                <a:cs typeface="Cascadia Code" panose="020B0609020000020004" pitchFamily="49" charset="0"/>
              </a:rPr>
              <a:t>/</a:t>
            </a:r>
            <a:r>
              <a:rPr lang="en-US" dirty="0" err="1">
                <a:latin typeface="Cascadia Code" panose="020B0609020000020004" pitchFamily="49" charset="0"/>
                <a:cs typeface="Cascadia Code" panose="020B0609020000020004" pitchFamily="49" charset="0"/>
              </a:rPr>
              <a:t>sln</a:t>
            </a:r>
            <a:r>
              <a:rPr lang="en-US" dirty="0">
                <a:latin typeface="Cascadia Code" panose="020B0609020000020004" pitchFamily="49" charset="0"/>
                <a:cs typeface="Cascadia Code" panose="020B0609020000020004" pitchFamily="49" charset="0"/>
              </a:rPr>
              <a:t>&gt;</a:t>
            </a: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upgrade-assistant upgrade &lt;</a:t>
            </a:r>
            <a:r>
              <a:rPr lang="en-US" dirty="0" err="1">
                <a:latin typeface="Cascadia Code" panose="020B0609020000020004" pitchFamily="49" charset="0"/>
                <a:cs typeface="Cascadia Code" panose="020B0609020000020004" pitchFamily="49" charset="0"/>
              </a:rPr>
              <a:t>csproj</a:t>
            </a:r>
            <a:r>
              <a:rPr lang="en-US" dirty="0">
                <a:latin typeface="Cascadia Code" panose="020B0609020000020004" pitchFamily="49" charset="0"/>
                <a:cs typeface="Cascadia Code" panose="020B0609020000020004" pitchFamily="49" charset="0"/>
              </a:rPr>
              <a:t>/</a:t>
            </a:r>
            <a:r>
              <a:rPr lang="en-US" dirty="0" err="1">
                <a:latin typeface="Cascadia Code" panose="020B0609020000020004" pitchFamily="49" charset="0"/>
                <a:cs typeface="Cascadia Code" panose="020B0609020000020004" pitchFamily="49" charset="0"/>
              </a:rPr>
              <a:t>sln</a:t>
            </a:r>
            <a:r>
              <a:rPr lang="en-US" dirty="0">
                <a:latin typeface="Cascadia Code" panose="020B0609020000020004" pitchFamily="49" charset="0"/>
                <a:cs typeface="Cascadia Code" panose="020B0609020000020004" pitchFamily="49" charset="0"/>
              </a:rPr>
              <a:t>&gt; --skip-backup</a:t>
            </a:r>
          </a:p>
          <a:p>
            <a:endParaRPr lang="en-US"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2759623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394E0-08B0-4014-A6A2-EF25023AB410}"/>
              </a:ext>
            </a:extLst>
          </p:cNvPr>
          <p:cNvSpPr>
            <a:spLocks noGrp="1"/>
          </p:cNvSpPr>
          <p:nvPr>
            <p:ph type="title"/>
          </p:nvPr>
        </p:nvSpPr>
        <p:spPr/>
        <p:txBody>
          <a:bodyPr/>
          <a:lstStyle/>
          <a:p>
            <a:r>
              <a:rPr lang="en-US" dirty="0"/>
              <a:t>Update your stack</a:t>
            </a:r>
          </a:p>
        </p:txBody>
      </p:sp>
      <p:sp>
        <p:nvSpPr>
          <p:cNvPr id="3" name="Text Placeholder 2">
            <a:extLst>
              <a:ext uri="{FF2B5EF4-FFF2-40B4-BE49-F238E27FC236}">
                <a16:creationId xmlns:a16="http://schemas.microsoft.com/office/drawing/2014/main" id="{398FAEA3-4242-491F-A3E9-AF25D47414DA}"/>
              </a:ext>
            </a:extLst>
          </p:cNvPr>
          <p:cNvSpPr>
            <a:spLocks noGrp="1"/>
          </p:cNvSpPr>
          <p:nvPr>
            <p:ph type="body" sz="quarter" idx="10"/>
          </p:nvPr>
        </p:nvSpPr>
        <p:spPr>
          <a:xfrm>
            <a:off x="588263" y="1436688"/>
            <a:ext cx="11018520" cy="3533275"/>
          </a:xfrm>
        </p:spPr>
        <p:txBody>
          <a:bodyPr/>
          <a:lstStyle/>
          <a:p>
            <a:r>
              <a:rPr lang="en-US" dirty="0">
                <a:latin typeface="+mn-lt"/>
                <a:cs typeface="Cascadia Code" panose="020B0609020000020004" pitchFamily="49" charset="0"/>
              </a:rPr>
              <a:t>Get the latest .NET SDK: </a:t>
            </a:r>
            <a:r>
              <a:rPr lang="en-US" dirty="0">
                <a:latin typeface="+mn-lt"/>
                <a:cs typeface="Cascadia Code" panose="020B0609020000020004" pitchFamily="49" charset="0"/>
                <a:hlinkClick r:id="rId2"/>
              </a:rPr>
              <a:t>https://dot.net/</a:t>
            </a:r>
            <a:endParaRPr lang="en-US" dirty="0">
              <a:latin typeface="+mn-lt"/>
              <a:cs typeface="Cascadia Code" panose="020B0609020000020004" pitchFamily="49" charset="0"/>
            </a:endParaRP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dotnet tool list --global</a:t>
            </a: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dotnet tool update --global dotnet-</a:t>
            </a:r>
            <a:r>
              <a:rPr lang="en-US" dirty="0" err="1">
                <a:latin typeface="Cascadia Code" panose="020B0609020000020004" pitchFamily="49" charset="0"/>
                <a:cs typeface="Cascadia Code" panose="020B0609020000020004" pitchFamily="49" charset="0"/>
              </a:rPr>
              <a:t>ef</a:t>
            </a:r>
            <a:endParaRPr lang="en-US" dirty="0">
              <a:latin typeface="Cascadia Code" panose="020B0609020000020004" pitchFamily="49" charset="0"/>
              <a:cs typeface="Cascadia Code" panose="020B0609020000020004" pitchFamily="49" charset="0"/>
            </a:endParaRP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dotnet list package --outdated</a:t>
            </a:r>
          </a:p>
        </p:txBody>
      </p:sp>
    </p:spTree>
    <p:extLst>
      <p:ext uri="{BB962C8B-B14F-4D97-AF65-F5344CB8AC3E}">
        <p14:creationId xmlns:p14="http://schemas.microsoft.com/office/powerpoint/2010/main" val="32246545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D8EE3-2FE6-495F-9037-4358688CA0EC}"/>
              </a:ext>
            </a:extLst>
          </p:cNvPr>
          <p:cNvSpPr>
            <a:spLocks noGrp="1"/>
          </p:cNvSpPr>
          <p:nvPr>
            <p:ph type="title"/>
          </p:nvPr>
        </p:nvSpPr>
        <p:spPr/>
        <p:txBody>
          <a:bodyPr/>
          <a:lstStyle/>
          <a:p>
            <a:r>
              <a:rPr lang="en-US" dirty="0"/>
              <a:t>Update your .</a:t>
            </a:r>
            <a:r>
              <a:rPr lang="en-US" dirty="0" err="1"/>
              <a:t>csproj</a:t>
            </a:r>
            <a:r>
              <a:rPr lang="en-US" dirty="0"/>
              <a:t> files</a:t>
            </a:r>
          </a:p>
        </p:txBody>
      </p:sp>
      <p:sp>
        <p:nvSpPr>
          <p:cNvPr id="3" name="Text Placeholder 2">
            <a:extLst>
              <a:ext uri="{FF2B5EF4-FFF2-40B4-BE49-F238E27FC236}">
                <a16:creationId xmlns:a16="http://schemas.microsoft.com/office/drawing/2014/main" id="{801B92C5-88A7-4F85-B73F-5BD10091303F}"/>
              </a:ext>
            </a:extLst>
          </p:cNvPr>
          <p:cNvSpPr>
            <a:spLocks noGrp="1"/>
          </p:cNvSpPr>
          <p:nvPr>
            <p:ph type="body" sz="quarter" idx="10"/>
          </p:nvPr>
        </p:nvSpPr>
        <p:spPr>
          <a:xfrm>
            <a:off x="588263" y="1436688"/>
            <a:ext cx="11018520" cy="1465016"/>
          </a:xfrm>
        </p:spPr>
        <p:txBody>
          <a:bodyPr/>
          <a:lstStyle/>
          <a:p>
            <a:r>
              <a:rPr lang="fr-FR" b="0" dirty="0">
                <a:solidFill>
                  <a:srgbClr val="D4D4D4"/>
                </a:solidFill>
                <a:effectLst/>
                <a:latin typeface="Cascadia Code" panose="020B0609020000020004" pitchFamily="49" charset="0"/>
                <a:cs typeface="Cascadia Code" panose="020B0609020000020004" pitchFamily="49" charset="0"/>
              </a:rPr>
              <a:t>    </a:t>
            </a:r>
            <a:r>
              <a:rPr lang="fr-FR" b="0" dirty="0">
                <a:solidFill>
                  <a:srgbClr val="808080"/>
                </a:solidFill>
                <a:effectLst/>
                <a:latin typeface="Cascadia Code" panose="020B0609020000020004" pitchFamily="49" charset="0"/>
                <a:cs typeface="Cascadia Code" panose="020B0609020000020004" pitchFamily="49" charset="0"/>
              </a:rPr>
              <a:t>&lt;</a:t>
            </a:r>
            <a:r>
              <a:rPr lang="fr-FR" b="0" dirty="0" err="1">
                <a:solidFill>
                  <a:srgbClr val="569CD6"/>
                </a:solidFill>
                <a:effectLst/>
                <a:latin typeface="Cascadia Code" panose="020B0609020000020004" pitchFamily="49" charset="0"/>
                <a:cs typeface="Cascadia Code" panose="020B0609020000020004" pitchFamily="49" charset="0"/>
              </a:rPr>
              <a:t>Nullable</a:t>
            </a:r>
            <a:r>
              <a:rPr lang="fr-FR" b="0" dirty="0">
                <a:solidFill>
                  <a:srgbClr val="808080"/>
                </a:solidFill>
                <a:effectLst/>
                <a:latin typeface="Cascadia Code" panose="020B0609020000020004" pitchFamily="49" charset="0"/>
                <a:cs typeface="Cascadia Code" panose="020B0609020000020004" pitchFamily="49" charset="0"/>
              </a:rPr>
              <a:t>&gt;</a:t>
            </a:r>
            <a:r>
              <a:rPr lang="fr-FR" b="0" dirty="0">
                <a:solidFill>
                  <a:srgbClr val="D4D4D4"/>
                </a:solidFill>
                <a:effectLst/>
                <a:latin typeface="Cascadia Code" panose="020B0609020000020004" pitchFamily="49" charset="0"/>
                <a:cs typeface="Cascadia Code" panose="020B0609020000020004" pitchFamily="49" charset="0"/>
              </a:rPr>
              <a:t>enable</a:t>
            </a:r>
            <a:r>
              <a:rPr lang="fr-FR" b="0" dirty="0">
                <a:solidFill>
                  <a:srgbClr val="808080"/>
                </a:solidFill>
                <a:effectLst/>
                <a:latin typeface="Cascadia Code" panose="020B0609020000020004" pitchFamily="49" charset="0"/>
                <a:cs typeface="Cascadia Code" panose="020B0609020000020004" pitchFamily="49" charset="0"/>
              </a:rPr>
              <a:t>&lt;/</a:t>
            </a:r>
            <a:r>
              <a:rPr lang="fr-FR" b="0" dirty="0" err="1">
                <a:solidFill>
                  <a:srgbClr val="569CD6"/>
                </a:solidFill>
                <a:effectLst/>
                <a:latin typeface="Cascadia Code" panose="020B0609020000020004" pitchFamily="49" charset="0"/>
                <a:cs typeface="Cascadia Code" panose="020B0609020000020004" pitchFamily="49" charset="0"/>
              </a:rPr>
              <a:t>Nullable</a:t>
            </a:r>
            <a:r>
              <a:rPr lang="fr-FR" b="0" dirty="0">
                <a:solidFill>
                  <a:srgbClr val="808080"/>
                </a:solidFill>
                <a:effectLst/>
                <a:latin typeface="Cascadia Code" panose="020B0609020000020004" pitchFamily="49" charset="0"/>
                <a:cs typeface="Cascadia Code" panose="020B0609020000020004" pitchFamily="49" charset="0"/>
              </a:rPr>
              <a:t>&gt;</a:t>
            </a:r>
            <a:endParaRPr lang="fr-FR" b="0" dirty="0">
              <a:solidFill>
                <a:srgbClr val="D4D4D4"/>
              </a:solidFill>
              <a:effectLst/>
              <a:latin typeface="Cascadia Code" panose="020B0609020000020004" pitchFamily="49" charset="0"/>
              <a:cs typeface="Cascadia Code" panose="020B0609020000020004" pitchFamily="49" charset="0"/>
            </a:endParaRPr>
          </a:p>
          <a:p>
            <a:r>
              <a:rPr lang="fr-FR" b="0" dirty="0">
                <a:solidFill>
                  <a:srgbClr val="D4D4D4"/>
                </a:solidFill>
                <a:effectLst/>
                <a:latin typeface="Cascadia Code" panose="020B0609020000020004" pitchFamily="49" charset="0"/>
                <a:cs typeface="Cascadia Code" panose="020B0609020000020004" pitchFamily="49" charset="0"/>
              </a:rPr>
              <a:t>    </a:t>
            </a:r>
            <a:r>
              <a:rPr lang="fr-FR" b="0" dirty="0">
                <a:solidFill>
                  <a:srgbClr val="808080"/>
                </a:solidFill>
                <a:effectLst/>
                <a:latin typeface="Cascadia Code" panose="020B0609020000020004" pitchFamily="49" charset="0"/>
                <a:cs typeface="Cascadia Code" panose="020B0609020000020004" pitchFamily="49" charset="0"/>
              </a:rPr>
              <a:t>&lt;</a:t>
            </a:r>
            <a:r>
              <a:rPr lang="fr-FR" b="0" dirty="0" err="1">
                <a:solidFill>
                  <a:srgbClr val="569CD6"/>
                </a:solidFill>
                <a:effectLst/>
                <a:latin typeface="Cascadia Code" panose="020B0609020000020004" pitchFamily="49" charset="0"/>
                <a:cs typeface="Cascadia Code" panose="020B0609020000020004" pitchFamily="49" charset="0"/>
              </a:rPr>
              <a:t>ImplicitUsings</a:t>
            </a:r>
            <a:r>
              <a:rPr lang="fr-FR" b="0" dirty="0">
                <a:solidFill>
                  <a:srgbClr val="808080"/>
                </a:solidFill>
                <a:effectLst/>
                <a:latin typeface="Cascadia Code" panose="020B0609020000020004" pitchFamily="49" charset="0"/>
                <a:cs typeface="Cascadia Code" panose="020B0609020000020004" pitchFamily="49" charset="0"/>
              </a:rPr>
              <a:t>&gt;</a:t>
            </a:r>
            <a:r>
              <a:rPr lang="fr-FR" b="0" dirty="0">
                <a:solidFill>
                  <a:srgbClr val="D4D4D4"/>
                </a:solidFill>
                <a:effectLst/>
                <a:latin typeface="Cascadia Code" panose="020B0609020000020004" pitchFamily="49" charset="0"/>
                <a:cs typeface="Cascadia Code" panose="020B0609020000020004" pitchFamily="49" charset="0"/>
              </a:rPr>
              <a:t>enable</a:t>
            </a:r>
            <a:r>
              <a:rPr lang="fr-FR" b="0" dirty="0">
                <a:solidFill>
                  <a:srgbClr val="808080"/>
                </a:solidFill>
                <a:effectLst/>
                <a:latin typeface="Cascadia Code" panose="020B0609020000020004" pitchFamily="49" charset="0"/>
                <a:cs typeface="Cascadia Code" panose="020B0609020000020004" pitchFamily="49" charset="0"/>
              </a:rPr>
              <a:t>&lt;/</a:t>
            </a:r>
            <a:r>
              <a:rPr lang="fr-FR" b="0" dirty="0" err="1">
                <a:solidFill>
                  <a:srgbClr val="569CD6"/>
                </a:solidFill>
                <a:effectLst/>
                <a:latin typeface="Cascadia Code" panose="020B0609020000020004" pitchFamily="49" charset="0"/>
                <a:cs typeface="Cascadia Code" panose="020B0609020000020004" pitchFamily="49" charset="0"/>
              </a:rPr>
              <a:t>ImplicitUsings</a:t>
            </a:r>
            <a:r>
              <a:rPr lang="fr-FR" b="0" dirty="0">
                <a:solidFill>
                  <a:srgbClr val="808080"/>
                </a:solidFill>
                <a:effectLst/>
                <a:latin typeface="Cascadia Code" panose="020B0609020000020004" pitchFamily="49" charset="0"/>
                <a:cs typeface="Cascadia Code" panose="020B0609020000020004" pitchFamily="49" charset="0"/>
              </a:rPr>
              <a:t>&gt;</a:t>
            </a:r>
            <a:endParaRPr lang="fr-FR" b="0" dirty="0">
              <a:solidFill>
                <a:srgbClr val="D4D4D4"/>
              </a:solidFill>
              <a:effectLst/>
              <a:latin typeface="Cascadia Code" panose="020B0609020000020004" pitchFamily="49" charset="0"/>
              <a:cs typeface="Cascadia Code" panose="020B0609020000020004" pitchFamily="49" charset="0"/>
            </a:endParaRPr>
          </a:p>
          <a:p>
            <a:endParaRPr lang="en-US"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5369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079ADF-3123-4038-9206-31F7578B1753}"/>
              </a:ext>
            </a:extLst>
          </p:cNvPr>
          <p:cNvSpPr>
            <a:spLocks noGrp="1"/>
          </p:cNvSpPr>
          <p:nvPr>
            <p:ph type="title"/>
          </p:nvPr>
        </p:nvSpPr>
        <p:spPr/>
        <p:txBody>
          <a:bodyPr/>
          <a:lstStyle/>
          <a:p>
            <a:r>
              <a:rPr lang="en-US" dirty="0"/>
              <a:t>Upgrading .NET Applications</a:t>
            </a:r>
          </a:p>
        </p:txBody>
      </p:sp>
      <p:sp>
        <p:nvSpPr>
          <p:cNvPr id="6" name="Text Placeholder 5">
            <a:extLst>
              <a:ext uri="{FF2B5EF4-FFF2-40B4-BE49-F238E27FC236}">
                <a16:creationId xmlns:a16="http://schemas.microsoft.com/office/drawing/2014/main" id="{97CCEBA9-83DC-43FD-977A-5A918C333B66}"/>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243584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C9F9A3-AA81-4DEC-8AFB-272F43670236}"/>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85619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193</Words>
  <Application>Microsoft Office PowerPoint</Application>
  <PresentationFormat>Widescreen</PresentationFormat>
  <Paragraphs>44</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Cascadia Code</vt:lpstr>
      <vt:lpstr>Consolas</vt:lpstr>
      <vt:lpstr>Segoe UI</vt:lpstr>
      <vt:lpstr>Segoe UI Semibold</vt:lpstr>
      <vt:lpstr>Wingdings</vt:lpstr>
      <vt:lpstr>White Template</vt:lpstr>
      <vt:lpstr>Mobile and Desktop Applications with C♯</vt:lpstr>
      <vt:lpstr>PowerPoint Presentation</vt:lpstr>
      <vt:lpstr>Agenda</vt:lpstr>
      <vt:lpstr>Upgrading .NET Applications</vt:lpstr>
      <vt:lpstr>The Tools</vt:lpstr>
      <vt:lpstr>Update your stack</vt:lpstr>
      <vt:lpstr>Update your .csproj files</vt:lpstr>
      <vt:lpstr>Upgrading .NET Applications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210</cp:revision>
  <dcterms:created xsi:type="dcterms:W3CDTF">2021-09-02T18:23:40Z</dcterms:created>
  <dcterms:modified xsi:type="dcterms:W3CDTF">2021-11-10T15:12:50Z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